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2" r:id="rId2"/>
    <p:sldId id="264" r:id="rId3"/>
    <p:sldId id="265" r:id="rId4"/>
    <p:sldId id="266" r:id="rId5"/>
    <p:sldId id="269" r:id="rId6"/>
    <p:sldId id="261" r:id="rId7"/>
    <p:sldId id="270" r:id="rId8"/>
    <p:sldId id="271" r:id="rId9"/>
    <p:sldId id="272" r:id="rId10"/>
    <p:sldId id="273" r:id="rId11"/>
    <p:sldId id="274" r:id="rId12"/>
    <p:sldId id="275" r:id="rId13"/>
    <p:sldId id="278" r:id="rId14"/>
    <p:sldId id="279" r:id="rId15"/>
    <p:sldId id="280" r:id="rId16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CC99"/>
    <a:srgbClr val="CC0099"/>
    <a:srgbClr val="A500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0" d="100"/>
          <a:sy n="70" d="100"/>
        </p:scale>
        <p:origin x="-1386" y="-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6C0BB7-360A-425D-96C9-DFF17CE2835B}" type="datetimeFigureOut">
              <a:rPr lang="ru-RU" smtClean="0"/>
              <a:t>08.12.2014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E079E-4F0D-4184-A556-4D23D938DF0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627474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6C0BB7-360A-425D-96C9-DFF17CE2835B}" type="datetimeFigureOut">
              <a:rPr lang="ru-RU" smtClean="0"/>
              <a:t>08.12.2014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E079E-4F0D-4184-A556-4D23D938DF0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792467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6C0BB7-360A-425D-96C9-DFF17CE2835B}" type="datetimeFigureOut">
              <a:rPr lang="ru-RU" smtClean="0"/>
              <a:t>08.12.2014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E079E-4F0D-4184-A556-4D23D938DF0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752372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6C0BB7-360A-425D-96C9-DFF17CE2835B}" type="datetimeFigureOut">
              <a:rPr lang="ru-RU" smtClean="0"/>
              <a:t>08.12.2014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E079E-4F0D-4184-A556-4D23D938DF0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35645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6C0BB7-360A-425D-96C9-DFF17CE2835B}" type="datetimeFigureOut">
              <a:rPr lang="ru-RU" smtClean="0"/>
              <a:t>08.12.2014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E079E-4F0D-4184-A556-4D23D938DF0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3301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6C0BB7-360A-425D-96C9-DFF17CE2835B}" type="datetimeFigureOut">
              <a:rPr lang="ru-RU" smtClean="0"/>
              <a:t>08.12.2014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E079E-4F0D-4184-A556-4D23D938DF0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521332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6C0BB7-360A-425D-96C9-DFF17CE2835B}" type="datetimeFigureOut">
              <a:rPr lang="ru-RU" smtClean="0"/>
              <a:t>08.12.2014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E079E-4F0D-4184-A556-4D23D938DF0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752792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6C0BB7-360A-425D-96C9-DFF17CE2835B}" type="datetimeFigureOut">
              <a:rPr lang="ru-RU" smtClean="0"/>
              <a:t>08.12.2014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E079E-4F0D-4184-A556-4D23D938DF0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473992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6C0BB7-360A-425D-96C9-DFF17CE2835B}" type="datetimeFigureOut">
              <a:rPr lang="ru-RU" smtClean="0"/>
              <a:t>08.12.2014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E079E-4F0D-4184-A556-4D23D938DF0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633380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6C0BB7-360A-425D-96C9-DFF17CE2835B}" type="datetimeFigureOut">
              <a:rPr lang="ru-RU" smtClean="0"/>
              <a:t>08.12.2014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E079E-4F0D-4184-A556-4D23D938DF0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960881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6C0BB7-360A-425D-96C9-DFF17CE2835B}" type="datetimeFigureOut">
              <a:rPr lang="ru-RU" smtClean="0"/>
              <a:t>08.12.2014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E079E-4F0D-4184-A556-4D23D938DF0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985953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6C0BB7-360A-425D-96C9-DFF17CE2835B}" type="datetimeFigureOut">
              <a:rPr lang="ru-RU" smtClean="0"/>
              <a:t>08.12.2014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2E079E-4F0D-4184-A556-4D23D938DF0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726601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hyperlink" Target="http://cleaningservices.kiev.ua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jpeg"/><Relationship Id="rId4" Type="http://schemas.openxmlformats.org/officeDocument/2006/relationships/image" Target="../media/image30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hyperlink" Target="http://www.google.com.ua/url?sa=i&amp;rct=j&amp;q=&amp;esrc=s&amp;frm=1&amp;source=images&amp;cd=&amp;cad=rja&amp;uact=8&amp;ved=0CAcQjRw&amp;url=http%3A%2F%2Fdnepropetrovsk.dnp.olx.ua%2Fobyavlenie%2Fuborka-kvartir-domov-ID6FfB7.html&amp;ei=5UqFVM3TEoy1UY2lhOAP&amp;bvm=bv.80642063,d.d24&amp;psig=AFQjCNF-77GmCpqCKgHHNGbVU0v9GqxYjQ&amp;ust=1418107904928950" TargetMode="Externa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http://cleaningservices.kiev.ua/wp-content/uploads/2012/02/444444-150x150.jpg">
            <a:hlinkClick r:id="rId2"/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649" b="67171"/>
          <a:stretch/>
        </p:blipFill>
        <p:spPr bwMode="auto">
          <a:xfrm>
            <a:off x="525765" y="374656"/>
            <a:ext cx="805875" cy="800100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2" descr="http://cleaningservices.kiev.ua/wp-content/uploads/2012/02/444444-150x150.jpg">
            <a:hlinkClick r:id="rId2"/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59" r="51709" b="67171"/>
          <a:stretch/>
        </p:blipFill>
        <p:spPr bwMode="auto">
          <a:xfrm>
            <a:off x="525763" y="3356992"/>
            <a:ext cx="805875" cy="936104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Picture 2" descr="http://cleaningservices.kiev.ua/wp-content/uploads/2012/02/444444-150x150.jpg">
            <a:hlinkClick r:id="rId2"/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872" r="31624" b="67562"/>
          <a:stretch/>
        </p:blipFill>
        <p:spPr bwMode="auto">
          <a:xfrm>
            <a:off x="525765" y="4437112"/>
            <a:ext cx="805876" cy="790575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Picture 2" descr="http://cleaningservices.kiev.ua/wp-content/uploads/2012/02/444444-150x150.jpg">
            <a:hlinkClick r:id="rId2"/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23" t="32829" r="50000" b="29261"/>
          <a:stretch/>
        </p:blipFill>
        <p:spPr bwMode="auto">
          <a:xfrm>
            <a:off x="525764" y="1268760"/>
            <a:ext cx="805875" cy="937227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1" name="Picture 2" descr="http://cleaningservices.kiev.ua/wp-content/uploads/2012/02/444444-150x150.jpg">
            <a:hlinkClick r:id="rId2"/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88" t="70739" r="43162"/>
          <a:stretch/>
        </p:blipFill>
        <p:spPr bwMode="auto">
          <a:xfrm>
            <a:off x="525765" y="5373216"/>
            <a:ext cx="805876" cy="991384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2" name="Picture 2" descr="http://cleaningservices.kiev.ua/wp-content/uploads/2012/02/444444-150x150.jpg">
            <a:hlinkClick r:id="rId2"/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701" t="70739" r="22650"/>
          <a:stretch/>
        </p:blipFill>
        <p:spPr bwMode="auto">
          <a:xfrm>
            <a:off x="525764" y="2276872"/>
            <a:ext cx="805875" cy="989030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Прямоугольник 4"/>
          <p:cNvSpPr/>
          <p:nvPr/>
        </p:nvSpPr>
        <p:spPr>
          <a:xfrm>
            <a:off x="395536" y="280626"/>
            <a:ext cx="1080120" cy="6316725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рямоугольник 12"/>
          <p:cNvSpPr/>
          <p:nvPr/>
        </p:nvSpPr>
        <p:spPr>
          <a:xfrm>
            <a:off x="1691680" y="1094736"/>
            <a:ext cx="7200800" cy="24782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sz="4800" b="1" dirty="0" err="1" smtClean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Функційність</a:t>
            </a:r>
            <a:r>
              <a:rPr lang="uk-UA" sz="4800" b="1" dirty="0" smtClean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лінійки миючих засобів «</a:t>
            </a:r>
            <a:r>
              <a:rPr lang="uk-UA" sz="4800" b="1" dirty="0" err="1" smtClean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Bilysna</a:t>
            </a:r>
            <a:r>
              <a:rPr lang="uk-UA" sz="4800" b="1" dirty="0" smtClean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» в системі лікарняної гігієни</a:t>
            </a:r>
            <a:endParaRPr lang="uk-UA" sz="4800" b="1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6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2782" y="5589240"/>
            <a:ext cx="1019698" cy="1008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7148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22920" y="151611"/>
            <a:ext cx="8229600" cy="792088"/>
          </a:xfrm>
        </p:spPr>
        <p:txBody>
          <a:bodyPr>
            <a:noAutofit/>
          </a:bodyPr>
          <a:lstStyle/>
          <a:p>
            <a:r>
              <a:rPr lang="uk-UA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Готовий засіб для очищення повітря від неприємних </a:t>
            </a:r>
            <a:r>
              <a:rPr lang="uk-UA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запахів</a:t>
            </a:r>
            <a:r>
              <a:rPr 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uk-UA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Объект 4"/>
          <p:cNvSpPr>
            <a:spLocks noGrp="1"/>
          </p:cNvSpPr>
          <p:nvPr>
            <p:ph idx="1"/>
          </p:nvPr>
        </p:nvSpPr>
        <p:spPr>
          <a:xfrm>
            <a:off x="2544444" y="1165199"/>
            <a:ext cx="6348036" cy="5432154"/>
          </a:xfrm>
        </p:spPr>
        <p:txBody>
          <a:bodyPr>
            <a:normAutofit fontScale="25000" lnSpcReduction="20000"/>
          </a:bodyPr>
          <a:lstStyle/>
          <a:p>
            <a:pPr marL="0" indent="0">
              <a:buNone/>
            </a:pPr>
            <a:r>
              <a:rPr lang="uk-UA" sz="9800" b="1" dirty="0">
                <a:solidFill>
                  <a:srgbClr val="CC0099"/>
                </a:solidFill>
              </a:rPr>
              <a:t>Білизна </a:t>
            </a:r>
            <a:r>
              <a:rPr lang="uk-UA" sz="9800" b="1" dirty="0" err="1">
                <a:solidFill>
                  <a:srgbClr val="CC0099"/>
                </a:solidFill>
              </a:rPr>
              <a:t>медкомфорт</a:t>
            </a:r>
            <a:r>
              <a:rPr lang="uk-UA" sz="9800" b="1" dirty="0">
                <a:solidFill>
                  <a:srgbClr val="CC0099"/>
                </a:solidFill>
              </a:rPr>
              <a:t> (</a:t>
            </a:r>
            <a:r>
              <a:rPr lang="en-US" sz="9800" b="1" dirty="0" err="1">
                <a:solidFill>
                  <a:srgbClr val="CC0099"/>
                </a:solidFill>
              </a:rPr>
              <a:t>Bilysna</a:t>
            </a:r>
            <a:r>
              <a:rPr lang="en-US" sz="9800" b="1" dirty="0">
                <a:solidFill>
                  <a:srgbClr val="CC0099"/>
                </a:solidFill>
              </a:rPr>
              <a:t> medical comfort)</a:t>
            </a:r>
            <a:endParaRPr lang="uk-UA" sz="9800" b="1" dirty="0">
              <a:solidFill>
                <a:srgbClr val="CC0099"/>
              </a:solidFill>
            </a:endParaRPr>
          </a:p>
          <a:p>
            <a:pPr>
              <a:buFont typeface="Wingdings" pitchFamily="2" charset="2"/>
              <a:buChar char="§"/>
            </a:pPr>
            <a:r>
              <a:rPr lang="uk-UA" sz="9600" dirty="0"/>
              <a:t>Засіб ефективно блокує молекули неприємного </a:t>
            </a:r>
            <a:r>
              <a:rPr lang="uk-UA" sz="9600" dirty="0" smtClean="0"/>
              <a:t>запаху;</a:t>
            </a:r>
          </a:p>
          <a:p>
            <a:pPr>
              <a:buFont typeface="Wingdings" pitchFamily="2" charset="2"/>
              <a:buChar char="§"/>
            </a:pPr>
            <a:r>
              <a:rPr lang="uk-UA" sz="9600" dirty="0" smtClean="0"/>
              <a:t>Засіб </a:t>
            </a:r>
            <a:r>
              <a:rPr lang="uk-UA" sz="9600" dirty="0"/>
              <a:t>має приємний аромат </a:t>
            </a:r>
            <a:r>
              <a:rPr lang="uk-UA" sz="9600" dirty="0" smtClean="0"/>
              <a:t>бузку;</a:t>
            </a:r>
          </a:p>
          <a:p>
            <a:pPr>
              <a:buFont typeface="Wingdings" pitchFamily="2" charset="2"/>
              <a:buChar char="§"/>
            </a:pPr>
            <a:r>
              <a:rPr lang="uk-UA" sz="9600" dirty="0" smtClean="0"/>
              <a:t>Забезпечує </a:t>
            </a:r>
            <a:r>
              <a:rPr lang="uk-UA" sz="9600" dirty="0"/>
              <a:t>комфортну роботу медичного персоналу впродовж </a:t>
            </a:r>
            <a:r>
              <a:rPr lang="uk-UA" sz="9600" dirty="0" smtClean="0"/>
              <a:t>дня;</a:t>
            </a:r>
          </a:p>
          <a:p>
            <a:pPr>
              <a:buFont typeface="Wingdings" pitchFamily="2" charset="2"/>
              <a:buChar char="§"/>
            </a:pPr>
            <a:r>
              <a:rPr lang="uk-UA" sz="9600" dirty="0" smtClean="0"/>
              <a:t>Не </a:t>
            </a:r>
            <a:r>
              <a:rPr lang="uk-UA" sz="9600" dirty="0"/>
              <a:t>шкідливий для </a:t>
            </a:r>
            <a:r>
              <a:rPr lang="uk-UA" sz="9600" dirty="0" smtClean="0"/>
              <a:t>здоров’я;</a:t>
            </a:r>
          </a:p>
          <a:p>
            <a:pPr>
              <a:buFont typeface="Wingdings" pitchFamily="2" charset="2"/>
              <a:buChar char="§"/>
            </a:pPr>
            <a:r>
              <a:rPr lang="uk-UA" sz="9600" dirty="0" smtClean="0"/>
              <a:t>Можливо </a:t>
            </a:r>
            <a:r>
              <a:rPr lang="uk-UA" sz="9600" dirty="0"/>
              <a:t>використовувати у присутності пацієнтів</a:t>
            </a:r>
            <a:r>
              <a:rPr lang="uk-UA" sz="9600" dirty="0" smtClean="0"/>
              <a:t>;</a:t>
            </a:r>
          </a:p>
          <a:p>
            <a:pPr>
              <a:buFont typeface="Wingdings" pitchFamily="2" charset="2"/>
              <a:buChar char="§"/>
            </a:pPr>
            <a:r>
              <a:rPr lang="uk-UA" sz="9600" dirty="0" smtClean="0"/>
              <a:t> </a:t>
            </a:r>
            <a:r>
              <a:rPr lang="uk-UA" sz="9600" dirty="0"/>
              <a:t>Засіб перед використання збовтати та розпилити у приміщенні, де потрібно знищити неприємний </a:t>
            </a:r>
            <a:r>
              <a:rPr lang="uk-UA" sz="9600" dirty="0" smtClean="0"/>
              <a:t>запах;</a:t>
            </a:r>
          </a:p>
          <a:p>
            <a:pPr>
              <a:buFont typeface="Wingdings" pitchFamily="2" charset="2"/>
              <a:buChar char="§"/>
            </a:pPr>
            <a:r>
              <a:rPr lang="uk-UA" sz="9600" dirty="0" smtClean="0"/>
              <a:t>Для </a:t>
            </a:r>
            <a:r>
              <a:rPr lang="uk-UA" sz="9600" dirty="0"/>
              <a:t>ефективного та безпечного застосування, розпилювач направляти вверх та натискати не менше 3-х разів.</a:t>
            </a:r>
          </a:p>
          <a:p>
            <a:pPr>
              <a:buFont typeface="Wingdings" pitchFamily="2" charset="2"/>
              <a:buChar char="§"/>
            </a:pPr>
            <a:endParaRPr lang="uk-UA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64" t="6913" r="23369"/>
          <a:stretch/>
        </p:blipFill>
        <p:spPr>
          <a:xfrm flipH="1">
            <a:off x="1213460" y="911150"/>
            <a:ext cx="1330984" cy="3614248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10" t="14962" r="27208" b="9849"/>
          <a:stretch/>
        </p:blipFill>
        <p:spPr>
          <a:xfrm>
            <a:off x="258854" y="3861048"/>
            <a:ext cx="954606" cy="2736305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96" t="23675" r="31189" b="23769"/>
          <a:stretch/>
        </p:blipFill>
        <p:spPr>
          <a:xfrm>
            <a:off x="1411050" y="4797152"/>
            <a:ext cx="739542" cy="1800201"/>
          </a:xfrm>
          <a:prstGeom prst="rect">
            <a:avLst/>
          </a:prstGeom>
        </p:spPr>
      </p:pic>
      <p:pic>
        <p:nvPicPr>
          <p:cNvPr id="16385" name="Picture 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67" y="127565"/>
            <a:ext cx="1162050" cy="1162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30408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544" y="116632"/>
            <a:ext cx="8229600" cy="1143000"/>
          </a:xfrm>
        </p:spPr>
        <p:txBody>
          <a:bodyPr>
            <a:normAutofit/>
          </a:bodyPr>
          <a:lstStyle/>
          <a:p>
            <a:r>
              <a:rPr lang="ru-RU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Концентрат для </a:t>
            </a:r>
            <a:r>
              <a:rPr lang="ru-RU" sz="3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видалення</a:t>
            </a:r>
            <a:r>
              <a:rPr lang="ru-RU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солей </a:t>
            </a:r>
            <a:r>
              <a:rPr lang="ru-RU" sz="3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жорсткості</a:t>
            </a:r>
            <a:r>
              <a:rPr lang="ru-RU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sz="3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під</a:t>
            </a:r>
            <a:r>
              <a:rPr lang="ru-RU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час автоматичного </a:t>
            </a:r>
            <a:r>
              <a:rPr lang="ru-RU" sz="3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миття</a:t>
            </a:r>
            <a:r>
              <a:rPr lang="ru-RU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посуду</a:t>
            </a:r>
            <a:endParaRPr lang="uk-UA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512" y="1340768"/>
            <a:ext cx="3062346" cy="4104456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3491880" y="1628800"/>
            <a:ext cx="5184576" cy="48245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80000"/>
              </a:lnSpc>
              <a:spcBef>
                <a:spcPct val="20000"/>
              </a:spcBef>
            </a:pPr>
            <a:r>
              <a:rPr lang="uk-UA" sz="2800" b="1" dirty="0" smtClean="0">
                <a:solidFill>
                  <a:schemeClr val="tx2"/>
                </a:solidFill>
              </a:rPr>
              <a:t>Білизна посуд автомат</a:t>
            </a:r>
          </a:p>
          <a:p>
            <a:pPr>
              <a:lnSpc>
                <a:spcPct val="80000"/>
              </a:lnSpc>
              <a:spcBef>
                <a:spcPct val="20000"/>
              </a:spcBef>
            </a:pPr>
            <a:r>
              <a:rPr lang="uk-UA" sz="2800" b="1" dirty="0" smtClean="0">
                <a:solidFill>
                  <a:schemeClr val="tx2"/>
                </a:solidFill>
              </a:rPr>
              <a:t>(миючий засіб) </a:t>
            </a:r>
          </a:p>
          <a:p>
            <a:pPr>
              <a:lnSpc>
                <a:spcPct val="80000"/>
              </a:lnSpc>
              <a:spcBef>
                <a:spcPct val="20000"/>
              </a:spcBef>
            </a:pPr>
            <a:r>
              <a:rPr lang="uk-UA" sz="2800" b="1" dirty="0" err="1" smtClean="0">
                <a:solidFill>
                  <a:schemeClr val="tx2"/>
                </a:solidFill>
              </a:rPr>
              <a:t>Bilysna</a:t>
            </a:r>
            <a:r>
              <a:rPr lang="uk-UA" sz="2800" b="1" dirty="0" smtClean="0">
                <a:solidFill>
                  <a:schemeClr val="tx2"/>
                </a:solidFill>
              </a:rPr>
              <a:t>  </a:t>
            </a:r>
            <a:r>
              <a:rPr lang="uk-UA" sz="2800" b="1" dirty="0" err="1" smtClean="0">
                <a:solidFill>
                  <a:schemeClr val="tx2"/>
                </a:solidFill>
              </a:rPr>
              <a:t>tableware</a:t>
            </a:r>
            <a:r>
              <a:rPr lang="uk-UA" sz="2800" b="1" dirty="0" smtClean="0">
                <a:solidFill>
                  <a:schemeClr val="tx2"/>
                </a:solidFill>
              </a:rPr>
              <a:t> </a:t>
            </a:r>
            <a:r>
              <a:rPr lang="uk-UA" sz="2800" b="1" dirty="0" err="1" smtClean="0">
                <a:solidFill>
                  <a:schemeClr val="tx2"/>
                </a:solidFill>
              </a:rPr>
              <a:t>automat</a:t>
            </a:r>
            <a:r>
              <a:rPr lang="uk-UA" sz="2800" b="1" dirty="0" smtClean="0">
                <a:solidFill>
                  <a:schemeClr val="tx2"/>
                </a:solidFill>
              </a:rPr>
              <a:t> </a:t>
            </a:r>
            <a:r>
              <a:rPr lang="uk-UA" sz="2800" b="1" dirty="0" err="1" smtClean="0">
                <a:solidFill>
                  <a:schemeClr val="tx2"/>
                </a:solidFill>
              </a:rPr>
              <a:t>detergent</a:t>
            </a:r>
            <a:endParaRPr lang="uk-UA" sz="2800" b="1" dirty="0" smtClean="0">
              <a:solidFill>
                <a:schemeClr val="tx2"/>
              </a:solidFill>
            </a:endParaRPr>
          </a:p>
          <a:p>
            <a:pPr>
              <a:lnSpc>
                <a:spcPct val="80000"/>
              </a:lnSpc>
              <a:spcBef>
                <a:spcPct val="20000"/>
              </a:spcBef>
            </a:pPr>
            <a:r>
              <a:rPr lang="uk-UA" sz="2800" b="1" dirty="0" smtClean="0">
                <a:solidFill>
                  <a:schemeClr val="tx2"/>
                </a:solidFill>
              </a:rPr>
              <a:t>                         </a:t>
            </a:r>
            <a:r>
              <a:rPr lang="uk-UA" sz="3200" b="1" dirty="0" smtClean="0">
                <a:solidFill>
                  <a:schemeClr val="tx2"/>
                </a:solidFill>
              </a:rPr>
              <a:t>                                                       </a:t>
            </a:r>
            <a:r>
              <a:rPr lang="uk-UA" sz="2800" dirty="0">
                <a:solidFill>
                  <a:schemeClr val="tx1"/>
                </a:solidFill>
              </a:rPr>
              <a:t>Має низький рівень </a:t>
            </a:r>
            <a:r>
              <a:rPr lang="uk-UA" sz="2800" dirty="0" err="1">
                <a:solidFill>
                  <a:schemeClr val="tx1"/>
                </a:solidFill>
              </a:rPr>
              <a:t>піноутворення</a:t>
            </a:r>
            <a:r>
              <a:rPr lang="uk-UA" sz="2800" dirty="0">
                <a:solidFill>
                  <a:schemeClr val="tx1"/>
                </a:solidFill>
              </a:rPr>
              <a:t>; </a:t>
            </a:r>
            <a:r>
              <a:rPr lang="uk-UA" sz="2800" dirty="0">
                <a:solidFill>
                  <a:schemeClr val="tx1"/>
                </a:solidFill>
              </a:rPr>
              <a:t>                                     Не </a:t>
            </a:r>
            <a:r>
              <a:rPr lang="uk-UA" sz="2800" dirty="0">
                <a:solidFill>
                  <a:schemeClr val="tx1"/>
                </a:solidFill>
              </a:rPr>
              <a:t>залишає розводів та плям; Запобігає утворенню вапняного осаду;</a:t>
            </a:r>
          </a:p>
          <a:p>
            <a:pPr>
              <a:lnSpc>
                <a:spcPct val="80000"/>
              </a:lnSpc>
              <a:spcBef>
                <a:spcPct val="20000"/>
              </a:spcBef>
            </a:pPr>
            <a:r>
              <a:rPr lang="uk-UA" sz="2800" dirty="0">
                <a:solidFill>
                  <a:schemeClr val="tx1"/>
                </a:solidFill>
              </a:rPr>
              <a:t>Сприяє швидкому висиханню.</a:t>
            </a:r>
            <a:endParaRPr lang="uk-UA" sz="2800" dirty="0">
              <a:solidFill>
                <a:schemeClr val="tx1"/>
              </a:solidFill>
            </a:endParaRPr>
          </a:p>
          <a:p>
            <a:pPr>
              <a:lnSpc>
                <a:spcPct val="80000"/>
              </a:lnSpc>
              <a:spcBef>
                <a:spcPct val="20000"/>
              </a:spcBef>
            </a:pPr>
            <a:r>
              <a:rPr lang="uk-UA" sz="2800" dirty="0">
                <a:solidFill>
                  <a:schemeClr val="tx1"/>
                </a:solidFill>
              </a:rPr>
              <a:t>Каністра 20 кг.</a:t>
            </a:r>
          </a:p>
          <a:p>
            <a:pPr>
              <a:lnSpc>
                <a:spcPct val="80000"/>
              </a:lnSpc>
              <a:spcBef>
                <a:spcPct val="20000"/>
              </a:spcBef>
            </a:pPr>
            <a:endParaRPr lang="ru-RU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122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1143000"/>
          </a:xfrm>
        </p:spPr>
        <p:txBody>
          <a:bodyPr/>
          <a:lstStyle/>
          <a:p>
            <a:r>
              <a:rPr lang="uk-UA" sz="32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Концентрат для миття посуду в автоматичних машинах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8520" y="1508988"/>
            <a:ext cx="3203363" cy="4296275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3491880" y="1484784"/>
            <a:ext cx="5184576" cy="52565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80000"/>
              </a:lnSpc>
              <a:spcBef>
                <a:spcPct val="20000"/>
              </a:spcBef>
            </a:pPr>
            <a:r>
              <a:rPr lang="uk-UA" sz="2800" b="1" dirty="0">
                <a:solidFill>
                  <a:schemeClr val="tx2"/>
                </a:solidFill>
              </a:rPr>
              <a:t>Білизна посуд автомат (</a:t>
            </a:r>
            <a:r>
              <a:rPr lang="uk-UA" sz="2800" b="1" dirty="0" err="1" smtClean="0">
                <a:solidFill>
                  <a:schemeClr val="tx2"/>
                </a:solidFill>
              </a:rPr>
              <a:t>ополіскува</a:t>
            </a:r>
            <a:r>
              <a:rPr lang="uk-UA" sz="2800" b="1" dirty="0" err="1">
                <a:solidFill>
                  <a:schemeClr val="tx2"/>
                </a:solidFill>
              </a:rPr>
              <a:t>ч</a:t>
            </a:r>
            <a:r>
              <a:rPr lang="uk-UA" sz="2800" b="1" dirty="0" smtClean="0">
                <a:solidFill>
                  <a:schemeClr val="tx2"/>
                </a:solidFill>
              </a:rPr>
              <a:t>)                                 </a:t>
            </a:r>
            <a:r>
              <a:rPr lang="uk-UA" sz="2800" b="1" dirty="0" err="1" smtClean="0">
                <a:solidFill>
                  <a:schemeClr val="tx2"/>
                </a:solidFill>
              </a:rPr>
              <a:t>Bilysna</a:t>
            </a:r>
            <a:r>
              <a:rPr lang="uk-UA" sz="2800" b="1" dirty="0" smtClean="0">
                <a:solidFill>
                  <a:schemeClr val="tx2"/>
                </a:solidFill>
              </a:rPr>
              <a:t>  </a:t>
            </a:r>
            <a:r>
              <a:rPr lang="uk-UA" sz="2800" b="1" dirty="0" err="1" smtClean="0">
                <a:solidFill>
                  <a:schemeClr val="tx2"/>
                </a:solidFill>
              </a:rPr>
              <a:t>tableware</a:t>
            </a:r>
            <a:r>
              <a:rPr lang="uk-UA" sz="2800" b="1" dirty="0" smtClean="0">
                <a:solidFill>
                  <a:schemeClr val="tx2"/>
                </a:solidFill>
              </a:rPr>
              <a:t> </a:t>
            </a:r>
            <a:r>
              <a:rPr lang="uk-UA" sz="2800" b="1" dirty="0" err="1" smtClean="0">
                <a:solidFill>
                  <a:schemeClr val="tx2"/>
                </a:solidFill>
              </a:rPr>
              <a:t>automat</a:t>
            </a:r>
            <a:r>
              <a:rPr lang="uk-UA" sz="2800" b="1" dirty="0" smtClean="0">
                <a:solidFill>
                  <a:schemeClr val="tx2"/>
                </a:solidFill>
              </a:rPr>
              <a:t> </a:t>
            </a:r>
            <a:r>
              <a:rPr lang="en-US" sz="2800" b="1" dirty="0" smtClean="0">
                <a:solidFill>
                  <a:schemeClr val="tx2"/>
                </a:solidFill>
              </a:rPr>
              <a:t>rinse aid </a:t>
            </a:r>
            <a:endParaRPr lang="uk-UA" sz="2800" b="1" dirty="0" smtClean="0">
              <a:solidFill>
                <a:schemeClr val="tx2"/>
              </a:solidFill>
            </a:endParaRPr>
          </a:p>
          <a:p>
            <a:pPr>
              <a:lnSpc>
                <a:spcPct val="80000"/>
              </a:lnSpc>
              <a:spcBef>
                <a:spcPct val="20000"/>
              </a:spcBef>
            </a:pPr>
            <a:r>
              <a:rPr lang="en-US" sz="2800" b="1" dirty="0" smtClean="0">
                <a:solidFill>
                  <a:schemeClr val="tx2"/>
                </a:solidFill>
              </a:rPr>
              <a:t>                                                       </a:t>
            </a:r>
            <a:r>
              <a:rPr lang="uk-UA" sz="2800" dirty="0" smtClean="0">
                <a:solidFill>
                  <a:schemeClr val="tx1"/>
                </a:solidFill>
              </a:rPr>
              <a:t>Має низький рівень </a:t>
            </a:r>
            <a:r>
              <a:rPr lang="uk-UA" sz="2800" dirty="0" err="1" smtClean="0">
                <a:solidFill>
                  <a:schemeClr val="tx1"/>
                </a:solidFill>
              </a:rPr>
              <a:t>піноутворення</a:t>
            </a:r>
            <a:r>
              <a:rPr lang="uk-UA" sz="2800" dirty="0" smtClean="0">
                <a:solidFill>
                  <a:schemeClr val="tx1"/>
                </a:solidFill>
              </a:rPr>
              <a:t>;</a:t>
            </a:r>
          </a:p>
          <a:p>
            <a:pPr>
              <a:lnSpc>
                <a:spcPct val="80000"/>
              </a:lnSpc>
              <a:spcBef>
                <a:spcPct val="20000"/>
              </a:spcBef>
            </a:pPr>
            <a:r>
              <a:rPr lang="uk-UA" sz="2800" dirty="0" smtClean="0">
                <a:solidFill>
                  <a:schemeClr val="tx1"/>
                </a:solidFill>
              </a:rPr>
              <a:t>Глибоко очищує поверхні посуду, у тому числі скляного;</a:t>
            </a:r>
          </a:p>
          <a:p>
            <a:pPr>
              <a:lnSpc>
                <a:spcPct val="80000"/>
              </a:lnSpc>
              <a:spcBef>
                <a:spcPct val="20000"/>
              </a:spcBef>
            </a:pPr>
            <a:r>
              <a:rPr lang="uk-UA" sz="2800" dirty="0" smtClean="0">
                <a:solidFill>
                  <a:schemeClr val="tx1"/>
                </a:solidFill>
              </a:rPr>
              <a:t>Запобігає утворенню вапняного осаду;</a:t>
            </a:r>
          </a:p>
          <a:p>
            <a:pPr>
              <a:lnSpc>
                <a:spcPct val="80000"/>
              </a:lnSpc>
              <a:spcBef>
                <a:spcPct val="20000"/>
              </a:spcBef>
            </a:pPr>
            <a:r>
              <a:rPr lang="uk-UA" sz="2800" dirty="0" smtClean="0">
                <a:solidFill>
                  <a:schemeClr val="tx1"/>
                </a:solidFill>
              </a:rPr>
              <a:t>Каністра 20 кг.</a:t>
            </a:r>
          </a:p>
          <a:p>
            <a:pPr>
              <a:lnSpc>
                <a:spcPct val="80000"/>
              </a:lnSpc>
              <a:spcBef>
                <a:spcPct val="20000"/>
              </a:spcBef>
            </a:pPr>
            <a:endParaRPr lang="ru-RU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2001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1143000"/>
          </a:xfrm>
        </p:spPr>
        <p:txBody>
          <a:bodyPr>
            <a:normAutofit/>
          </a:bodyPr>
          <a:lstStyle/>
          <a:p>
            <a:r>
              <a:rPr lang="uk-UA" sz="3200" b="1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М’який миючий засіб у вигляді концентрату для прання лікарняної білизни</a:t>
            </a:r>
            <a:endParaRPr lang="uk-UA" sz="3200" b="1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275856" y="1196752"/>
            <a:ext cx="5832648" cy="5256584"/>
          </a:xfrm>
        </p:spPr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uk-UA" sz="7000" b="1" dirty="0" smtClean="0">
                <a:solidFill>
                  <a:srgbClr val="00B050"/>
                </a:solidFill>
              </a:rPr>
              <a:t>Білизна базік прання</a:t>
            </a:r>
            <a:r>
              <a:rPr lang="en-US" sz="7000" b="1" dirty="0" smtClean="0">
                <a:solidFill>
                  <a:srgbClr val="00B050"/>
                </a:solidFill>
              </a:rPr>
              <a:t> </a:t>
            </a:r>
            <a:r>
              <a:rPr lang="uk-UA" sz="7000" b="1" dirty="0" smtClean="0">
                <a:solidFill>
                  <a:srgbClr val="00B050"/>
                </a:solidFill>
              </a:rPr>
              <a:t>(миючий засіб)</a:t>
            </a:r>
            <a:r>
              <a:rPr lang="en-US" sz="7000" b="1" dirty="0" smtClean="0">
                <a:solidFill>
                  <a:srgbClr val="00B050"/>
                </a:solidFill>
              </a:rPr>
              <a:t> </a:t>
            </a:r>
            <a:r>
              <a:rPr lang="uk-UA" sz="7000" b="1" dirty="0" err="1" smtClean="0">
                <a:solidFill>
                  <a:srgbClr val="00B050"/>
                </a:solidFill>
              </a:rPr>
              <a:t>Bilysna</a:t>
            </a:r>
            <a:r>
              <a:rPr lang="uk-UA" sz="7000" b="1" dirty="0" smtClean="0">
                <a:solidFill>
                  <a:srgbClr val="00B050"/>
                </a:solidFill>
              </a:rPr>
              <a:t> </a:t>
            </a:r>
            <a:r>
              <a:rPr lang="uk-UA" sz="7000" b="1" dirty="0" err="1" smtClean="0">
                <a:solidFill>
                  <a:srgbClr val="00B050"/>
                </a:solidFill>
              </a:rPr>
              <a:t>bazik</a:t>
            </a:r>
            <a:r>
              <a:rPr lang="uk-UA" sz="7000" b="1" dirty="0" smtClean="0">
                <a:solidFill>
                  <a:srgbClr val="00B050"/>
                </a:solidFill>
              </a:rPr>
              <a:t> </a:t>
            </a:r>
            <a:r>
              <a:rPr lang="uk-UA" sz="7000" b="1" dirty="0" err="1" smtClean="0">
                <a:solidFill>
                  <a:srgbClr val="00B050"/>
                </a:solidFill>
              </a:rPr>
              <a:t>wash</a:t>
            </a:r>
            <a:endParaRPr lang="uk-UA" sz="7000" b="1" dirty="0" smtClean="0">
              <a:solidFill>
                <a:srgbClr val="00B050"/>
              </a:solidFill>
            </a:endParaRPr>
          </a:p>
          <a:p>
            <a:pPr marL="0" indent="0">
              <a:buNone/>
            </a:pPr>
            <a:r>
              <a:rPr lang="uk-UA" sz="7000" b="1" dirty="0" smtClean="0">
                <a:solidFill>
                  <a:srgbClr val="00B050"/>
                </a:solidFill>
              </a:rPr>
              <a:t>  </a:t>
            </a:r>
            <a:endParaRPr lang="en-US" sz="7000" b="1" dirty="0" smtClean="0">
              <a:solidFill>
                <a:srgbClr val="00B050"/>
              </a:solidFill>
            </a:endParaRPr>
          </a:p>
          <a:p>
            <a:pPr marL="0" indent="0">
              <a:buNone/>
            </a:pPr>
            <a:r>
              <a:rPr lang="uk-UA" sz="6000" dirty="0"/>
              <a:t>Створює лужне середовище і пом’якшує воду для досягнення умов максимальної ефективності миючих </a:t>
            </a:r>
            <a:r>
              <a:rPr lang="uk-UA" sz="6000" dirty="0"/>
              <a:t>засобів</a:t>
            </a:r>
            <a:r>
              <a:rPr lang="uk-UA" sz="6000" dirty="0"/>
              <a:t>;                             </a:t>
            </a:r>
            <a:r>
              <a:rPr lang="en-US" sz="6000" dirty="0"/>
              <a:t>                            </a:t>
            </a:r>
            <a:r>
              <a:rPr lang="uk-UA" sz="6000" dirty="0"/>
              <a:t>Створює оптимальне значення </a:t>
            </a:r>
            <a:r>
              <a:rPr lang="uk-UA" sz="6000" dirty="0" err="1"/>
              <a:t>рН</a:t>
            </a:r>
            <a:r>
              <a:rPr lang="uk-UA" sz="6000" dirty="0"/>
              <a:t> для видалення забруднень;</a:t>
            </a:r>
          </a:p>
          <a:p>
            <a:pPr marL="0" indent="0">
              <a:buNone/>
            </a:pPr>
            <a:r>
              <a:rPr lang="uk-UA" sz="6000" dirty="0"/>
              <a:t>Ефективно видаляє мінеральні, органічні речовини;</a:t>
            </a:r>
          </a:p>
          <a:p>
            <a:pPr marL="0" indent="0">
              <a:buNone/>
            </a:pPr>
            <a:r>
              <a:rPr lang="uk-UA" sz="6000" dirty="0"/>
              <a:t>Сприяє видаленню забруднень шляхом перетворення їх в суспензію;</a:t>
            </a:r>
          </a:p>
          <a:p>
            <a:pPr marL="0" indent="0">
              <a:buNone/>
            </a:pPr>
            <a:r>
              <a:rPr lang="uk-UA" sz="6000" dirty="0"/>
              <a:t>Спеціально розроблений для жорсткої води;</a:t>
            </a:r>
          </a:p>
          <a:p>
            <a:pPr marL="0" indent="0">
              <a:buNone/>
            </a:pPr>
            <a:r>
              <a:rPr lang="uk-UA" sz="6000" dirty="0"/>
              <a:t>Каністра 20 кг</a:t>
            </a:r>
            <a:r>
              <a:rPr lang="uk-UA" sz="6000" dirty="0" smtClean="0"/>
              <a:t>.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8520" y="1484784"/>
            <a:ext cx="3168352" cy="4247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027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1143000"/>
          </a:xfrm>
        </p:spPr>
        <p:txBody>
          <a:bodyPr>
            <a:normAutofit/>
          </a:bodyPr>
          <a:lstStyle/>
          <a:p>
            <a:r>
              <a:rPr lang="uk-UA" sz="3200" b="1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Концентрований засіб для посилення прання (відбілювання) лікарняної білизни</a:t>
            </a:r>
            <a:endParaRPr lang="uk-UA" sz="3200" b="1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707904" y="1628800"/>
            <a:ext cx="5050904" cy="4525963"/>
          </a:xfrm>
        </p:spPr>
        <p:txBody>
          <a:bodyPr/>
          <a:lstStyle/>
          <a:p>
            <a:pPr marL="0" indent="0">
              <a:lnSpc>
                <a:spcPct val="80000"/>
              </a:lnSpc>
              <a:buNone/>
            </a:pPr>
            <a:r>
              <a:rPr lang="ru-RU" sz="2800" b="1" dirty="0" err="1">
                <a:solidFill>
                  <a:srgbClr val="00CC99"/>
                </a:solidFill>
              </a:rPr>
              <a:t>Білизна</a:t>
            </a:r>
            <a:r>
              <a:rPr lang="ru-RU" sz="2800" b="1" dirty="0">
                <a:solidFill>
                  <a:srgbClr val="00CC99"/>
                </a:solidFill>
              </a:rPr>
              <a:t> сила </a:t>
            </a:r>
            <a:r>
              <a:rPr lang="ru-RU" sz="2800" b="1" dirty="0" err="1">
                <a:solidFill>
                  <a:srgbClr val="00CC99"/>
                </a:solidFill>
              </a:rPr>
              <a:t>прання</a:t>
            </a:r>
            <a:r>
              <a:rPr lang="ru-RU" sz="2800" b="1" dirty="0">
                <a:solidFill>
                  <a:srgbClr val="00CC99"/>
                </a:solidFill>
              </a:rPr>
              <a:t> </a:t>
            </a:r>
            <a:endParaRPr lang="en-US" sz="2800" b="1" dirty="0">
              <a:solidFill>
                <a:srgbClr val="00CC99"/>
              </a:solidFill>
            </a:endParaRPr>
          </a:p>
          <a:p>
            <a:pPr marL="0" indent="0">
              <a:lnSpc>
                <a:spcPct val="80000"/>
              </a:lnSpc>
              <a:buNone/>
            </a:pPr>
            <a:r>
              <a:rPr lang="en-US" sz="2800" b="1" dirty="0" smtClean="0">
                <a:solidFill>
                  <a:srgbClr val="00CC99"/>
                </a:solidFill>
              </a:rPr>
              <a:t>(</a:t>
            </a:r>
            <a:r>
              <a:rPr lang="en-US" sz="2800" b="1" dirty="0" err="1">
                <a:solidFill>
                  <a:srgbClr val="00CC99"/>
                </a:solidFill>
              </a:rPr>
              <a:t>Bilysna</a:t>
            </a:r>
            <a:r>
              <a:rPr lang="en-US" sz="2800" b="1" dirty="0">
                <a:solidFill>
                  <a:srgbClr val="00CC99"/>
                </a:solidFill>
              </a:rPr>
              <a:t> power wash</a:t>
            </a:r>
            <a:r>
              <a:rPr lang="en-US" sz="2800" b="1" dirty="0" smtClean="0">
                <a:solidFill>
                  <a:srgbClr val="00CC99"/>
                </a:solidFill>
              </a:rPr>
              <a:t>)</a:t>
            </a:r>
            <a:r>
              <a:rPr lang="ru-RU" sz="2800" b="1" dirty="0">
                <a:solidFill>
                  <a:srgbClr val="00CC99"/>
                </a:solidFill>
              </a:rPr>
              <a:t> </a:t>
            </a:r>
            <a:endParaRPr lang="en-US" sz="2800" b="1" dirty="0">
              <a:solidFill>
                <a:srgbClr val="00B050"/>
              </a:solidFill>
            </a:endParaRPr>
          </a:p>
          <a:p>
            <a:pPr marL="0" indent="0">
              <a:buNone/>
            </a:pPr>
            <a:r>
              <a:rPr lang="uk-UA" dirty="0" smtClean="0"/>
              <a:t>Якісно видаляє мінеральні, органічні забруднення, відбілює застарілі плями.</a:t>
            </a:r>
          </a:p>
          <a:p>
            <a:pPr marL="0" indent="0">
              <a:buNone/>
            </a:pPr>
            <a:r>
              <a:rPr lang="uk-UA" dirty="0" smtClean="0"/>
              <a:t>Каністра 20 кг.</a:t>
            </a:r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8520" y="1483247"/>
            <a:ext cx="3312368" cy="4440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446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1143000"/>
          </a:xfrm>
        </p:spPr>
        <p:txBody>
          <a:bodyPr>
            <a:noAutofit/>
          </a:bodyPr>
          <a:lstStyle/>
          <a:p>
            <a:r>
              <a:rPr lang="uk-UA" sz="3200" b="1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М'який концентрат для пом’якшення тканини спеціально розроблений для використання у спеціалізованих пральнях</a:t>
            </a:r>
            <a:endParaRPr lang="uk-UA" sz="3200" b="1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0432" y="1772816"/>
            <a:ext cx="3180264" cy="4262983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2987824" y="1807651"/>
            <a:ext cx="5976664" cy="52937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uk-UA" sz="2800" b="1" dirty="0" smtClean="0">
                <a:solidFill>
                  <a:schemeClr val="accent1">
                    <a:lumMod val="75000"/>
                  </a:schemeClr>
                </a:solidFill>
              </a:rPr>
              <a:t>Білизна нейтралізатор прання </a:t>
            </a:r>
            <a:r>
              <a:rPr lang="uk-UA" sz="2800" b="1" dirty="0" err="1" smtClean="0">
                <a:solidFill>
                  <a:schemeClr val="accent1">
                    <a:lumMod val="75000"/>
                  </a:schemeClr>
                </a:solidFill>
              </a:rPr>
              <a:t>Bilysna</a:t>
            </a:r>
            <a:r>
              <a:rPr lang="uk-UA" sz="2800" b="1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uk-UA" sz="2800" b="1" dirty="0" err="1" smtClean="0">
                <a:solidFill>
                  <a:schemeClr val="accent1">
                    <a:lumMod val="75000"/>
                  </a:schemeClr>
                </a:solidFill>
              </a:rPr>
              <a:t>neutralizator</a:t>
            </a:r>
            <a:r>
              <a:rPr lang="uk-UA" sz="2800" b="1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uk-UA" sz="2800" b="1" dirty="0" err="1" smtClean="0">
                <a:solidFill>
                  <a:schemeClr val="accent1">
                    <a:lumMod val="75000"/>
                  </a:schemeClr>
                </a:solidFill>
              </a:rPr>
              <a:t>wazh</a:t>
            </a:r>
            <a:r>
              <a:rPr lang="uk-UA" sz="2800" b="1" dirty="0" smtClean="0">
                <a:solidFill>
                  <a:schemeClr val="accent1">
                    <a:lumMod val="75000"/>
                  </a:schemeClr>
                </a:solidFill>
              </a:rPr>
              <a:t>   </a:t>
            </a:r>
            <a:endParaRPr lang="uk-UA" sz="2800" b="1" dirty="0" smtClean="0">
              <a:solidFill>
                <a:srgbClr val="00CC99"/>
              </a:solidFill>
            </a:endParaRPr>
          </a:p>
          <a:p>
            <a:endParaRPr lang="en-US" sz="2400" dirty="0" smtClean="0"/>
          </a:p>
          <a:p>
            <a:r>
              <a:rPr lang="uk-UA" sz="2400" dirty="0" smtClean="0"/>
              <a:t>Нейтралізує залишки лугів в розчині і волокнах тканини;</a:t>
            </a:r>
          </a:p>
          <a:p>
            <a:r>
              <a:rPr lang="uk-UA" sz="2400" dirty="0" smtClean="0"/>
              <a:t>Повний біологічний розпад;</a:t>
            </a:r>
          </a:p>
          <a:p>
            <a:r>
              <a:rPr lang="uk-UA" sz="2400" dirty="0" smtClean="0"/>
              <a:t>Зберігає тканину від пожовтіння;</a:t>
            </a:r>
          </a:p>
          <a:p>
            <a:r>
              <a:rPr lang="uk-UA" sz="2400" dirty="0" smtClean="0"/>
              <a:t>Добре пом’якшує тканину, попереджає осіданню часточок з статичним зарядом на синтетичних тканинах;</a:t>
            </a:r>
          </a:p>
          <a:p>
            <a:r>
              <a:rPr lang="uk-UA" sz="2400" dirty="0" smtClean="0"/>
              <a:t>Білизна після прання надовго залишається свіжою та запашною.</a:t>
            </a:r>
          </a:p>
          <a:p>
            <a:r>
              <a:rPr lang="uk-UA" sz="2400" dirty="0" smtClean="0"/>
              <a:t>Каністра 20 кг.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57167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23528" y="-27384"/>
            <a:ext cx="8363272" cy="1426170"/>
          </a:xfrm>
        </p:spPr>
        <p:txBody>
          <a:bodyPr>
            <a:normAutofit fontScale="90000"/>
          </a:bodyPr>
          <a:lstStyle/>
          <a:p>
            <a:pPr algn="l"/>
            <a:r>
              <a:rPr lang="uk-UA" sz="2400" dirty="0">
                <a:solidFill>
                  <a:prstClr val="black"/>
                </a:solidFill>
                <a:latin typeface="+mn-lt"/>
              </a:rPr>
              <a:t>Відповідно до Наказу МОЗ України від 04.04.2012 року № 236 «Про організацію контролю та профілактики післяопераційних гнійно-запальних інфекцій, спричинених мікроорганізмами, резистентними до дії антимікробних препаратів»</a:t>
            </a:r>
            <a:endParaRPr lang="ru-RU" dirty="0">
              <a:latin typeface="+mn-lt"/>
            </a:endParaRPr>
          </a:p>
        </p:txBody>
      </p:sp>
      <p:pic>
        <p:nvPicPr>
          <p:cNvPr id="4" name="Объект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736" y="1608137"/>
            <a:ext cx="4680520" cy="5249863"/>
          </a:xfrm>
        </p:spPr>
      </p:pic>
      <p:sp>
        <p:nvSpPr>
          <p:cNvPr id="5" name="Скругленный прямоугольник 4"/>
          <p:cNvSpPr/>
          <p:nvPr/>
        </p:nvSpPr>
        <p:spPr>
          <a:xfrm>
            <a:off x="2966245" y="3529375"/>
            <a:ext cx="3730821" cy="216024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3789040"/>
            <a:ext cx="3709242" cy="18722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4149081"/>
            <a:ext cx="2016224" cy="873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87946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4584" y="0"/>
            <a:ext cx="8686800" cy="1210146"/>
          </a:xfrm>
        </p:spPr>
        <p:txBody>
          <a:bodyPr>
            <a:normAutofit/>
          </a:bodyPr>
          <a:lstStyle/>
          <a:p>
            <a:r>
              <a:rPr lang="uk-UA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Використання непрофесійних засобів для миття</a:t>
            </a:r>
            <a:endParaRPr lang="ru-RU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Picture 2" descr="https://encrypted-tbn1.gstatic.com/images?q=tbn:ANd9GcQrNI0vrg14aFHS1K2GdSPtGV5cWPUSdjWJ1DORoMqMY42qquhl">
            <a:hlinkClick r:id="rId2"/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59" b="3914"/>
          <a:stretch/>
        </p:blipFill>
        <p:spPr bwMode="auto">
          <a:xfrm>
            <a:off x="326655" y="1844824"/>
            <a:ext cx="3312368" cy="3479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3779912" y="1124744"/>
            <a:ext cx="4968552" cy="5400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itchFamily="34" charset="0"/>
              <a:buChar char="•"/>
            </a:pPr>
            <a:r>
              <a:rPr lang="uk-UA" sz="2800" dirty="0" smtClean="0">
                <a:solidFill>
                  <a:schemeClr val="tx1"/>
                </a:solidFill>
              </a:rPr>
              <a:t>Відсутність рекомендацій МОЗ України щодо їх використання;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uk-UA" sz="2800" dirty="0" smtClean="0">
                <a:solidFill>
                  <a:schemeClr val="tx1"/>
                </a:solidFill>
              </a:rPr>
              <a:t>Відсутність сертифікатів якості та висновків СЕС;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uk-UA" sz="2800" dirty="0" smtClean="0">
                <a:solidFill>
                  <a:schemeClr val="tx1"/>
                </a:solidFill>
              </a:rPr>
              <a:t>Непрофесійне призначення засобів (побутове використання);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uk-UA" sz="2800" dirty="0" smtClean="0">
                <a:solidFill>
                  <a:schemeClr val="tx1"/>
                </a:solidFill>
              </a:rPr>
              <a:t>Висока вартість;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uk-UA" sz="2800" dirty="0" smtClean="0">
                <a:solidFill>
                  <a:schemeClr val="tx1"/>
                </a:solidFill>
              </a:rPr>
              <a:t>Наявність хлорних та інших агресивних сполук у складі засобів.</a:t>
            </a:r>
          </a:p>
        </p:txBody>
      </p:sp>
    </p:spTree>
    <p:extLst>
      <p:ext uri="{BB962C8B-B14F-4D97-AF65-F5344CB8AC3E}">
        <p14:creationId xmlns:p14="http://schemas.microsoft.com/office/powerpoint/2010/main" val="2118363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267743" y="0"/>
            <a:ext cx="6774905" cy="836712"/>
          </a:xfrm>
        </p:spPr>
        <p:txBody>
          <a:bodyPr>
            <a:normAutofit/>
          </a:bodyPr>
          <a:lstStyle/>
          <a:p>
            <a:r>
              <a:rPr lang="uk-UA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Миття керамічних поверхонь</a:t>
            </a:r>
            <a:endParaRPr lang="ru-RU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101" y="1700808"/>
            <a:ext cx="726495" cy="20349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Объект 3"/>
          <p:cNvSpPr txBox="1">
            <a:spLocks/>
          </p:cNvSpPr>
          <p:nvPr/>
        </p:nvSpPr>
        <p:spPr>
          <a:xfrm>
            <a:off x="2411760" y="1025352"/>
            <a:ext cx="6630889" cy="5572000"/>
          </a:xfrm>
          <a:prstGeom prst="rect">
            <a:avLst/>
          </a:prstGeom>
        </p:spPr>
        <p:txBody>
          <a:bodyPr>
            <a:normAutofit fontScale="925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uk-UA" b="1" i="1" dirty="0" smtClean="0">
                <a:solidFill>
                  <a:srgbClr val="FF0000"/>
                </a:solidFill>
              </a:rPr>
              <a:t>Білизна кераміка (</a:t>
            </a:r>
            <a:r>
              <a:rPr lang="en-US" b="1" i="1" dirty="0" err="1" smtClean="0">
                <a:solidFill>
                  <a:srgbClr val="FF0000"/>
                </a:solidFill>
              </a:rPr>
              <a:t>Bilysna</a:t>
            </a:r>
            <a:r>
              <a:rPr lang="en-US" b="1" i="1" dirty="0" smtClean="0">
                <a:solidFill>
                  <a:srgbClr val="FF0000"/>
                </a:solidFill>
              </a:rPr>
              <a:t> ceramics)</a:t>
            </a:r>
            <a:endParaRPr lang="uk-UA" b="1" i="1" dirty="0" smtClean="0">
              <a:solidFill>
                <a:srgbClr val="FF0000"/>
              </a:solidFill>
            </a:endParaRPr>
          </a:p>
          <a:p>
            <a:pPr marL="0" indent="0">
              <a:buFont typeface="Arial" pitchFamily="34" charset="0"/>
              <a:buNone/>
            </a:pPr>
            <a:r>
              <a:rPr lang="uk-UA" sz="2400" dirty="0" smtClean="0"/>
              <a:t>Склад: водний розчин кислот.</a:t>
            </a:r>
          </a:p>
          <a:p>
            <a:pPr>
              <a:buFont typeface="Wingdings" pitchFamily="2" charset="2"/>
              <a:buChar char="§"/>
            </a:pPr>
            <a:r>
              <a:rPr lang="uk-UA" sz="2400" dirty="0" smtClean="0"/>
              <a:t>Ідеальний м'який засіб для миття та очищення поверхонь з керамічним покриттям (кахлю, ванн, раковин, унітазів, обладнання для санвузлів виготовленого з нікелю та хромованої сталі);</a:t>
            </a:r>
          </a:p>
          <a:p>
            <a:pPr>
              <a:buFont typeface="Wingdings" pitchFamily="2" charset="2"/>
              <a:buChar char="§"/>
            </a:pPr>
            <a:r>
              <a:rPr lang="uk-UA" sz="2400" dirty="0" smtClean="0"/>
              <a:t>Ефективно видаляє кахельну плісняву, наліт відкладень солей жорсткості води, сечовий камінь, залишки мила;</a:t>
            </a:r>
          </a:p>
          <a:p>
            <a:pPr>
              <a:buFont typeface="Wingdings" pitchFamily="2" charset="2"/>
              <a:buChar char="§"/>
            </a:pPr>
            <a:r>
              <a:rPr lang="uk-UA" sz="2400" dirty="0" smtClean="0"/>
              <a:t>Легко змивається;</a:t>
            </a:r>
          </a:p>
          <a:p>
            <a:pPr>
              <a:buFont typeface="Wingdings" pitchFamily="2" charset="2"/>
              <a:buChar char="§"/>
            </a:pPr>
            <a:r>
              <a:rPr lang="uk-UA" sz="2400" dirty="0" smtClean="0"/>
              <a:t>Запобігає утворенню вапняного нальоту;</a:t>
            </a:r>
          </a:p>
          <a:p>
            <a:pPr>
              <a:buFont typeface="Wingdings" pitchFamily="2" charset="2"/>
              <a:buChar char="§"/>
            </a:pPr>
            <a:r>
              <a:rPr lang="uk-UA" sz="2400" dirty="0" smtClean="0"/>
              <a:t>Залишає приємний аромат після використання;</a:t>
            </a:r>
          </a:p>
          <a:p>
            <a:pPr>
              <a:buFont typeface="Wingdings" pitchFamily="2" charset="2"/>
              <a:buChar char="§"/>
            </a:pPr>
            <a:r>
              <a:rPr lang="uk-UA" sz="2400" dirty="0" smtClean="0"/>
              <a:t>Швидко висихає;</a:t>
            </a:r>
          </a:p>
          <a:p>
            <a:pPr>
              <a:buFont typeface="Wingdings" pitchFamily="2" charset="2"/>
              <a:buChar char="§"/>
            </a:pPr>
            <a:r>
              <a:rPr lang="uk-UA" sz="2400" dirty="0" smtClean="0"/>
              <a:t>Флакон 750 </a:t>
            </a:r>
            <a:r>
              <a:rPr lang="uk-UA" sz="2400" dirty="0" err="1" smtClean="0"/>
              <a:t>мл</a:t>
            </a:r>
            <a:r>
              <a:rPr lang="uk-UA" sz="2400" dirty="0" smtClean="0"/>
              <a:t> з розпилювачем, 1 л та каністра 5л.</a:t>
            </a: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3347864" y="1916832"/>
            <a:ext cx="266429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Рисунок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26" t="15815" r="24365" b="8634"/>
          <a:stretch/>
        </p:blipFill>
        <p:spPr>
          <a:xfrm>
            <a:off x="1149067" y="1893876"/>
            <a:ext cx="917677" cy="1916601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18" t="6114" r="33901"/>
          <a:stretch/>
        </p:blipFill>
        <p:spPr>
          <a:xfrm>
            <a:off x="228476" y="3871603"/>
            <a:ext cx="2039268" cy="2725749"/>
          </a:xfrm>
          <a:prstGeom prst="rect">
            <a:avLst/>
          </a:prstGeom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140" y="86699"/>
            <a:ext cx="1238250" cy="2627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21574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123728" y="116632"/>
            <a:ext cx="7272808" cy="850106"/>
          </a:xfrm>
        </p:spPr>
        <p:txBody>
          <a:bodyPr>
            <a:noAutofit/>
          </a:bodyPr>
          <a:lstStyle/>
          <a:p>
            <a:r>
              <a:rPr lang="uk-UA" sz="36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Миття </a:t>
            </a:r>
            <a:r>
              <a:rPr lang="uk-UA" sz="3600" b="1" dirty="0" err="1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ламінату</a:t>
            </a:r>
            <a:r>
              <a:rPr lang="uk-UA" sz="36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лінолеуму </a:t>
            </a:r>
            <a:br>
              <a:rPr lang="uk-UA" sz="36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uk-UA" sz="36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та інших поверхонь в лікарні</a:t>
            </a:r>
            <a:endParaRPr lang="ru-RU" sz="3600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23" t="5973" r="36648" b="2601"/>
          <a:stretch/>
        </p:blipFill>
        <p:spPr>
          <a:xfrm>
            <a:off x="179512" y="4077071"/>
            <a:ext cx="1835673" cy="2532913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71" t="9659" r="23625" b="7765"/>
          <a:stretch/>
        </p:blipFill>
        <p:spPr>
          <a:xfrm>
            <a:off x="445776" y="1337646"/>
            <a:ext cx="1040156" cy="2451394"/>
          </a:xfrm>
          <a:prstGeom prst="rect">
            <a:avLst/>
          </a:prstGeom>
        </p:spPr>
      </p:pic>
      <p:pic>
        <p:nvPicPr>
          <p:cNvPr id="5" name="Объект 4" descr="C:\Users\Boryshkevich\AppData\Local\Microsoft\Windows\Temporary Internet Files\Content.Word\NEW-Bilysna-A4-NEW-b (3).jpg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16632"/>
            <a:ext cx="1037977" cy="108012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Объект 3"/>
          <p:cNvSpPr txBox="1">
            <a:spLocks/>
          </p:cNvSpPr>
          <p:nvPr/>
        </p:nvSpPr>
        <p:spPr>
          <a:xfrm>
            <a:off x="2411760" y="1281392"/>
            <a:ext cx="6480720" cy="5576608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80000"/>
              </a:lnSpc>
              <a:buFont typeface="Arial" pitchFamily="34" charset="0"/>
              <a:buNone/>
            </a:pPr>
            <a:r>
              <a:rPr lang="uk-UA" b="1" dirty="0" smtClean="0">
                <a:solidFill>
                  <a:schemeClr val="accent6">
                    <a:lumMod val="50000"/>
                  </a:schemeClr>
                </a:solidFill>
              </a:rPr>
              <a:t>Білизна поверхня (</a:t>
            </a:r>
            <a:r>
              <a:rPr lang="en-US" b="1" dirty="0" err="1" smtClean="0">
                <a:solidFill>
                  <a:schemeClr val="accent6">
                    <a:lumMod val="50000"/>
                  </a:schemeClr>
                </a:solidFill>
              </a:rPr>
              <a:t>Bilysna</a:t>
            </a:r>
            <a:r>
              <a:rPr lang="en-US" b="1" dirty="0" smtClean="0">
                <a:solidFill>
                  <a:schemeClr val="accent6">
                    <a:lumMod val="50000"/>
                  </a:schemeClr>
                </a:solidFill>
              </a:rPr>
              <a:t> surface)</a:t>
            </a:r>
            <a:endParaRPr lang="uk-UA" b="1" dirty="0" smtClean="0">
              <a:solidFill>
                <a:schemeClr val="accent6">
                  <a:lumMod val="50000"/>
                </a:schemeClr>
              </a:solidFill>
            </a:endParaRPr>
          </a:p>
          <a:p>
            <a:pPr marL="0" indent="0">
              <a:lnSpc>
                <a:spcPct val="80000"/>
              </a:lnSpc>
              <a:buFont typeface="Arial" pitchFamily="34" charset="0"/>
              <a:buNone/>
            </a:pPr>
            <a:r>
              <a:rPr lang="uk-UA" sz="2400" dirty="0" smtClean="0"/>
              <a:t>Склад: суміш </a:t>
            </a:r>
            <a:r>
              <a:rPr lang="uk-UA" sz="2400" dirty="0" err="1" smtClean="0"/>
              <a:t>неіоногенних</a:t>
            </a:r>
            <a:r>
              <a:rPr lang="uk-UA" sz="2400" dirty="0" smtClean="0"/>
              <a:t> та катіонних ПАР</a:t>
            </a:r>
          </a:p>
          <a:p>
            <a:pPr>
              <a:lnSpc>
                <a:spcPct val="80000"/>
              </a:lnSpc>
              <a:buFont typeface="Wingdings" pitchFamily="2" charset="2"/>
              <a:buChar char="§"/>
            </a:pPr>
            <a:r>
              <a:rPr lang="uk-UA" sz="2400" dirty="0" smtClean="0"/>
              <a:t>Концентрований засіб для миття різних видів поверхонь (стін, підвіконь, твердих меблів, робочих поверхонь, устаткування);</a:t>
            </a:r>
          </a:p>
          <a:p>
            <a:pPr>
              <a:lnSpc>
                <a:spcPct val="80000"/>
              </a:lnSpc>
              <a:buFont typeface="Wingdings" pitchFamily="2" charset="2"/>
              <a:buChar char="§"/>
            </a:pPr>
            <a:r>
              <a:rPr lang="uk-UA" sz="2400" dirty="0" smtClean="0"/>
              <a:t>Має відмінні миючі властивості;</a:t>
            </a:r>
          </a:p>
          <a:p>
            <a:pPr>
              <a:lnSpc>
                <a:spcPct val="80000"/>
              </a:lnSpc>
              <a:buFont typeface="Wingdings" pitchFamily="2" charset="2"/>
              <a:buChar char="§"/>
            </a:pPr>
            <a:r>
              <a:rPr lang="uk-UA" sz="2400" dirty="0" smtClean="0"/>
              <a:t>Швидко висихає не залишаючи розводів;</a:t>
            </a:r>
          </a:p>
          <a:p>
            <a:pPr>
              <a:lnSpc>
                <a:spcPct val="80000"/>
              </a:lnSpc>
              <a:buFont typeface="Wingdings" pitchFamily="2" charset="2"/>
              <a:buChar char="§"/>
            </a:pPr>
            <a:r>
              <a:rPr lang="uk-UA" sz="2400" dirty="0" smtClean="0"/>
              <a:t>Нейтралізує дуже стійкі і застарілі запахи, не маскуючи їх;</a:t>
            </a:r>
          </a:p>
          <a:p>
            <a:pPr>
              <a:lnSpc>
                <a:spcPct val="80000"/>
              </a:lnSpc>
              <a:buFont typeface="Wingdings" pitchFamily="2" charset="2"/>
              <a:buChar char="§"/>
            </a:pPr>
            <a:r>
              <a:rPr lang="uk-UA" sz="2400" dirty="0" smtClean="0"/>
              <a:t>Економічний;</a:t>
            </a:r>
          </a:p>
          <a:p>
            <a:pPr>
              <a:lnSpc>
                <a:spcPct val="80000"/>
              </a:lnSpc>
              <a:buFont typeface="Wingdings" pitchFamily="2" charset="2"/>
              <a:buChar char="§"/>
            </a:pPr>
            <a:r>
              <a:rPr lang="uk-UA" sz="2400" dirty="0" smtClean="0"/>
              <a:t>Має низький рівень </a:t>
            </a:r>
            <a:r>
              <a:rPr lang="uk-UA" sz="2400" dirty="0" err="1" smtClean="0"/>
              <a:t>піноутворення</a:t>
            </a:r>
            <a:r>
              <a:rPr lang="uk-UA" sz="2400" dirty="0" smtClean="0"/>
              <a:t>;</a:t>
            </a:r>
          </a:p>
          <a:p>
            <a:pPr>
              <a:lnSpc>
                <a:spcPct val="80000"/>
              </a:lnSpc>
              <a:buFont typeface="Wingdings" pitchFamily="2" charset="2"/>
              <a:buChar char="§"/>
            </a:pPr>
            <a:r>
              <a:rPr lang="uk-UA" sz="2400" dirty="0" smtClean="0"/>
              <a:t>Якісно видаляє застарілий бруд та жир з поверхонь зберігаючи їх чистими надовго;</a:t>
            </a:r>
          </a:p>
          <a:p>
            <a:pPr>
              <a:lnSpc>
                <a:spcPct val="80000"/>
              </a:lnSpc>
              <a:buFont typeface="Wingdings" pitchFamily="2" charset="2"/>
              <a:buChar char="§"/>
            </a:pPr>
            <a:r>
              <a:rPr lang="uk-UA" sz="2400" dirty="0" smtClean="0"/>
              <a:t>Флакон 1000 </a:t>
            </a:r>
            <a:r>
              <a:rPr lang="uk-UA" sz="2400" dirty="0" err="1" smtClean="0"/>
              <a:t>мл</a:t>
            </a:r>
            <a:r>
              <a:rPr lang="uk-UA" sz="2400" dirty="0" smtClean="0"/>
              <a:t>, каністра 5л.</a:t>
            </a:r>
          </a:p>
        </p:txBody>
      </p:sp>
    </p:spTree>
    <p:extLst>
      <p:ext uri="{BB962C8B-B14F-4D97-AF65-F5344CB8AC3E}">
        <p14:creationId xmlns:p14="http://schemas.microsoft.com/office/powerpoint/2010/main" val="543966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547664" y="-171400"/>
            <a:ext cx="8229600" cy="864096"/>
          </a:xfrm>
        </p:spPr>
        <p:txBody>
          <a:bodyPr>
            <a:normAutofit/>
          </a:bodyPr>
          <a:lstStyle/>
          <a:p>
            <a:r>
              <a:rPr lang="uk-UA" sz="36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Миття вікон та скляних поверхонь</a:t>
            </a:r>
            <a:endParaRPr lang="ru-RU" sz="3600" b="1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82" y="1268760"/>
            <a:ext cx="1610024" cy="24172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Объект 3"/>
          <p:cNvSpPr txBox="1">
            <a:spLocks/>
          </p:cNvSpPr>
          <p:nvPr/>
        </p:nvSpPr>
        <p:spPr>
          <a:xfrm>
            <a:off x="2627784" y="620688"/>
            <a:ext cx="6282237" cy="612068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80000"/>
              </a:lnSpc>
              <a:buFont typeface="Arial" pitchFamily="34" charset="0"/>
              <a:buNone/>
            </a:pPr>
            <a:r>
              <a:rPr lang="uk-UA" b="1" dirty="0" smtClean="0">
                <a:solidFill>
                  <a:srgbClr val="0070C0"/>
                </a:solidFill>
              </a:rPr>
              <a:t>Білизна скло (</a:t>
            </a:r>
            <a:r>
              <a:rPr lang="en-US" b="1" dirty="0" err="1" smtClean="0">
                <a:solidFill>
                  <a:srgbClr val="0070C0"/>
                </a:solidFill>
              </a:rPr>
              <a:t>Bilysna</a:t>
            </a:r>
            <a:r>
              <a:rPr lang="en-US" b="1" dirty="0" smtClean="0">
                <a:solidFill>
                  <a:srgbClr val="0070C0"/>
                </a:solidFill>
              </a:rPr>
              <a:t> glass)</a:t>
            </a:r>
          </a:p>
          <a:p>
            <a:pPr marL="0" indent="0">
              <a:lnSpc>
                <a:spcPct val="80000"/>
              </a:lnSpc>
              <a:buFont typeface="Arial" pitchFamily="34" charset="0"/>
              <a:buNone/>
            </a:pPr>
            <a:r>
              <a:rPr lang="uk-UA" sz="2400" dirty="0" smtClean="0"/>
              <a:t>Склад: органічний розчинник. Спирт</a:t>
            </a:r>
          </a:p>
          <a:p>
            <a:pPr>
              <a:lnSpc>
                <a:spcPct val="80000"/>
              </a:lnSpc>
              <a:buFont typeface="Wingdings" pitchFamily="2" charset="2"/>
              <a:buChar char="§"/>
            </a:pPr>
            <a:r>
              <a:rPr lang="uk-UA" sz="2400" dirty="0" smtClean="0"/>
              <a:t>Засіб для миття дзеркальних та скляних поверхонь;</a:t>
            </a:r>
          </a:p>
          <a:p>
            <a:pPr>
              <a:lnSpc>
                <a:spcPct val="80000"/>
              </a:lnSpc>
              <a:buFont typeface="Wingdings" pitchFamily="2" charset="2"/>
              <a:buChar char="§"/>
            </a:pPr>
            <a:r>
              <a:rPr lang="uk-UA" sz="2400" dirty="0" smtClean="0"/>
              <a:t>Засіб зручний у використанні, швидко висихає, залишає поверхні чистими і блискучими, без плям та розводів. </a:t>
            </a:r>
          </a:p>
          <a:p>
            <a:pPr>
              <a:lnSpc>
                <a:spcPct val="80000"/>
              </a:lnSpc>
              <a:buFont typeface="Wingdings" pitchFamily="2" charset="2"/>
              <a:buChar char="§"/>
            </a:pPr>
            <a:r>
              <a:rPr lang="uk-UA" sz="2400" dirty="0" smtClean="0"/>
              <a:t>Ідеально підходить для миття дзеркал, вікон, вітрин, скляних перегородок, полиць тощо;</a:t>
            </a:r>
          </a:p>
          <a:p>
            <a:pPr>
              <a:lnSpc>
                <a:spcPct val="80000"/>
              </a:lnSpc>
              <a:buFont typeface="Wingdings" pitchFamily="2" charset="2"/>
              <a:buChar char="§"/>
            </a:pPr>
            <a:r>
              <a:rPr lang="uk-UA" sz="2400" dirty="0" smtClean="0"/>
              <a:t>Зручний у використанні;</a:t>
            </a:r>
          </a:p>
          <a:p>
            <a:pPr>
              <a:lnSpc>
                <a:spcPct val="80000"/>
              </a:lnSpc>
              <a:buFont typeface="Wingdings" pitchFamily="2" charset="2"/>
              <a:buChar char="§"/>
            </a:pPr>
            <a:r>
              <a:rPr lang="uk-UA" sz="2400" dirty="0" smtClean="0"/>
              <a:t>Має приємний аромат;</a:t>
            </a:r>
          </a:p>
          <a:p>
            <a:pPr>
              <a:lnSpc>
                <a:spcPct val="80000"/>
              </a:lnSpc>
              <a:buFont typeface="Wingdings" pitchFamily="2" charset="2"/>
              <a:buChar char="§"/>
            </a:pPr>
            <a:r>
              <a:rPr lang="uk-UA" sz="2400" dirty="0" smtClean="0"/>
              <a:t>100% видалення масних забруднень та слідів від пальців;</a:t>
            </a:r>
          </a:p>
          <a:p>
            <a:pPr>
              <a:lnSpc>
                <a:spcPct val="80000"/>
              </a:lnSpc>
              <a:buFont typeface="Wingdings" pitchFamily="2" charset="2"/>
              <a:buChar char="§"/>
            </a:pPr>
            <a:r>
              <a:rPr lang="uk-UA" sz="2400" dirty="0" smtClean="0"/>
              <a:t>Швидко висихає, залишає поверхні чистими та блискучими;</a:t>
            </a:r>
          </a:p>
          <a:p>
            <a:pPr>
              <a:lnSpc>
                <a:spcPct val="80000"/>
              </a:lnSpc>
              <a:buFont typeface="Wingdings" pitchFamily="2" charset="2"/>
              <a:buChar char="§"/>
            </a:pPr>
            <a:r>
              <a:rPr lang="uk-UA" sz="2400" dirty="0" smtClean="0"/>
              <a:t>Має нейтральний </a:t>
            </a:r>
            <a:r>
              <a:rPr lang="uk-UA" sz="2400" dirty="0" err="1" smtClean="0"/>
              <a:t>рН</a:t>
            </a:r>
            <a:r>
              <a:rPr lang="uk-UA" sz="2400" dirty="0" smtClean="0"/>
              <a:t>;</a:t>
            </a:r>
          </a:p>
          <a:p>
            <a:pPr>
              <a:lnSpc>
                <a:spcPct val="80000"/>
              </a:lnSpc>
              <a:buFont typeface="Wingdings" pitchFamily="2" charset="2"/>
              <a:buChar char="§"/>
            </a:pPr>
            <a:r>
              <a:rPr lang="uk-UA" sz="2400" dirty="0" smtClean="0"/>
              <a:t>Флакон 750 </a:t>
            </a:r>
            <a:r>
              <a:rPr lang="uk-UA" sz="2400" dirty="0" err="1" smtClean="0"/>
              <a:t>мл</a:t>
            </a:r>
            <a:r>
              <a:rPr lang="uk-UA" sz="2400" dirty="0" smtClean="0"/>
              <a:t> і каністра 5 л.</a:t>
            </a:r>
            <a:endParaRPr lang="ru-RU" sz="2400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40" t="4550" r="34090" b="-1422"/>
          <a:stretch/>
        </p:blipFill>
        <p:spPr>
          <a:xfrm>
            <a:off x="196890" y="3789040"/>
            <a:ext cx="2044520" cy="2808312"/>
          </a:xfrm>
          <a:prstGeom prst="rect">
            <a:avLst/>
          </a:prstGeom>
        </p:spPr>
      </p:pic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0"/>
            <a:ext cx="1079500" cy="2127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71635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43608" y="44624"/>
            <a:ext cx="8229600" cy="1143000"/>
          </a:xfrm>
        </p:spPr>
        <p:txBody>
          <a:bodyPr/>
          <a:lstStyle/>
          <a:p>
            <a:r>
              <a:rPr lang="uk-UA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Концентрований засіб </a:t>
            </a:r>
            <a:r>
              <a:rPr lang="uk-UA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для ручного миття каструль</a:t>
            </a:r>
            <a:r>
              <a:rPr lang="uk-UA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сковорід, скляного посуду</a:t>
            </a:r>
            <a:endParaRPr lang="ru-RU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Рисунок 3" descr="C:\Users\Boryshkevich\AppData\Local\Microsoft\Windows\Temporary Internet Files\Content.Word\NEW-Bilysna-A4-NEW-a (3)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16632"/>
            <a:ext cx="1055935" cy="105273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Объект 3"/>
          <p:cNvSpPr>
            <a:spLocks noGrp="1"/>
          </p:cNvSpPr>
          <p:nvPr>
            <p:ph idx="1"/>
          </p:nvPr>
        </p:nvSpPr>
        <p:spPr>
          <a:xfrm>
            <a:off x="3131840" y="1600200"/>
            <a:ext cx="5688632" cy="5069160"/>
          </a:xfrm>
        </p:spPr>
        <p:txBody>
          <a:bodyPr>
            <a:normAutofit/>
          </a:bodyPr>
          <a:lstStyle/>
          <a:p>
            <a:pPr marL="0" indent="0">
              <a:lnSpc>
                <a:spcPct val="80000"/>
              </a:lnSpc>
              <a:buNone/>
            </a:pPr>
            <a:r>
              <a:rPr lang="uk-UA" b="1" dirty="0" smtClean="0">
                <a:solidFill>
                  <a:srgbClr val="339933"/>
                </a:solidFill>
              </a:rPr>
              <a:t>Білизна посуд (</a:t>
            </a:r>
            <a:r>
              <a:rPr lang="en-US" b="1" dirty="0" err="1" smtClean="0">
                <a:solidFill>
                  <a:srgbClr val="339933"/>
                </a:solidFill>
              </a:rPr>
              <a:t>Bilysna</a:t>
            </a:r>
            <a:r>
              <a:rPr lang="en-US" b="1" dirty="0" smtClean="0">
                <a:solidFill>
                  <a:srgbClr val="339933"/>
                </a:solidFill>
              </a:rPr>
              <a:t> tableware)</a:t>
            </a:r>
          </a:p>
          <a:p>
            <a:pPr marL="0" lvl="0" indent="0">
              <a:lnSpc>
                <a:spcPct val="80000"/>
              </a:lnSpc>
              <a:buNone/>
            </a:pPr>
            <a:r>
              <a:rPr lang="uk-UA" sz="2400" dirty="0" smtClean="0"/>
              <a:t>Склад: </a:t>
            </a:r>
            <a:r>
              <a:rPr lang="uk-UA" sz="2400" dirty="0">
                <a:solidFill>
                  <a:prstClr val="black"/>
                </a:solidFill>
              </a:rPr>
              <a:t>суміш </a:t>
            </a:r>
            <a:r>
              <a:rPr lang="uk-UA" sz="2400" dirty="0" err="1">
                <a:solidFill>
                  <a:prstClr val="black"/>
                </a:solidFill>
              </a:rPr>
              <a:t>неіоногенних</a:t>
            </a:r>
            <a:r>
              <a:rPr lang="uk-UA" sz="2400" dirty="0">
                <a:solidFill>
                  <a:prstClr val="black"/>
                </a:solidFill>
              </a:rPr>
              <a:t> та катіонних </a:t>
            </a:r>
            <a:r>
              <a:rPr lang="uk-UA" sz="2400" dirty="0" smtClean="0">
                <a:solidFill>
                  <a:prstClr val="black"/>
                </a:solidFill>
              </a:rPr>
              <a:t>ПАР;</a:t>
            </a:r>
            <a:endParaRPr lang="uk-UA" sz="2400" dirty="0">
              <a:solidFill>
                <a:prstClr val="black"/>
              </a:solidFill>
            </a:endParaRPr>
          </a:p>
          <a:p>
            <a:pPr>
              <a:lnSpc>
                <a:spcPct val="80000"/>
              </a:lnSpc>
              <a:buFont typeface="Wingdings" pitchFamily="2" charset="2"/>
              <a:buChar char="§"/>
            </a:pPr>
            <a:r>
              <a:rPr lang="uk-UA" sz="2400" dirty="0" smtClean="0"/>
              <a:t>М'який концентрований засіб для ручного миття посуду;</a:t>
            </a:r>
          </a:p>
          <a:p>
            <a:pPr>
              <a:lnSpc>
                <a:spcPct val="80000"/>
              </a:lnSpc>
              <a:buFont typeface="Wingdings" pitchFamily="2" charset="2"/>
              <a:buChar char="§"/>
            </a:pPr>
            <a:r>
              <a:rPr lang="uk-UA" sz="2400" dirty="0" smtClean="0"/>
              <a:t>Ефективно </a:t>
            </a:r>
            <a:r>
              <a:rPr lang="uk-UA" sz="2400" dirty="0"/>
              <a:t>видаляє жир та харчові плями;</a:t>
            </a:r>
          </a:p>
          <a:p>
            <a:pPr>
              <a:lnSpc>
                <a:spcPct val="80000"/>
              </a:lnSpc>
              <a:buFont typeface="Wingdings" pitchFamily="2" charset="2"/>
              <a:buChar char="§"/>
            </a:pPr>
            <a:r>
              <a:rPr lang="uk-UA" sz="2400" dirty="0"/>
              <a:t>Висока ефективність при низьких концентраціях;</a:t>
            </a:r>
          </a:p>
          <a:p>
            <a:pPr>
              <a:lnSpc>
                <a:spcPct val="80000"/>
              </a:lnSpc>
              <a:buFont typeface="Wingdings" pitchFamily="2" charset="2"/>
              <a:buChar char="§"/>
            </a:pPr>
            <a:r>
              <a:rPr lang="uk-UA" sz="2400" dirty="0"/>
              <a:t>Легко змивається, не залишає смуг на поверхні посуду;</a:t>
            </a:r>
          </a:p>
          <a:p>
            <a:pPr>
              <a:lnSpc>
                <a:spcPct val="80000"/>
              </a:lnSpc>
              <a:buFont typeface="Wingdings" pitchFamily="2" charset="2"/>
              <a:buChar char="§"/>
            </a:pPr>
            <a:r>
              <a:rPr lang="uk-UA" sz="2400" dirty="0"/>
              <a:t>Не залишає мильної </a:t>
            </a:r>
            <a:r>
              <a:rPr lang="uk-UA" sz="2400" dirty="0" smtClean="0"/>
              <a:t>плівки;</a:t>
            </a:r>
          </a:p>
          <a:p>
            <a:pPr>
              <a:lnSpc>
                <a:spcPct val="80000"/>
              </a:lnSpc>
              <a:buFont typeface="Wingdings" pitchFamily="2" charset="2"/>
              <a:buChar char="§"/>
            </a:pPr>
            <a:r>
              <a:rPr lang="uk-UA" sz="2400" dirty="0" smtClean="0"/>
              <a:t>Флакон 60 </a:t>
            </a:r>
            <a:r>
              <a:rPr lang="uk-UA" sz="2400" dirty="0" err="1" smtClean="0"/>
              <a:t>мл</a:t>
            </a:r>
            <a:r>
              <a:rPr lang="uk-UA" sz="2400" dirty="0" smtClean="0"/>
              <a:t>, 1000 </a:t>
            </a:r>
            <a:r>
              <a:rPr lang="uk-UA" sz="2400" dirty="0" err="1" smtClean="0"/>
              <a:t>мл</a:t>
            </a:r>
            <a:r>
              <a:rPr lang="uk-UA" sz="2400" dirty="0" smtClean="0"/>
              <a:t>, каністра 5л.</a:t>
            </a:r>
            <a:endParaRPr lang="ru-RU" sz="2400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06" t="9944" r="18393" b="8049"/>
          <a:stretch/>
        </p:blipFill>
        <p:spPr>
          <a:xfrm>
            <a:off x="558143" y="1484784"/>
            <a:ext cx="1179168" cy="2460625"/>
          </a:xfrm>
          <a:prstGeom prst="rect">
            <a:avLst/>
          </a:prstGeom>
        </p:spPr>
      </p:pic>
      <p:pic>
        <p:nvPicPr>
          <p:cNvPr id="13314" name="Picture 2" descr="C:\Users\Boryshkevich\AppData\Local\Microsoft\Windows\Temporary Internet Files\Content.Outlook\WV1GBCG7\belisna posud (2)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0818" y="1988840"/>
            <a:ext cx="1042416" cy="1706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143" y="3990549"/>
            <a:ext cx="2149917" cy="2830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748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Объект 3"/>
          <p:cNvSpPr>
            <a:spLocks noGrp="1"/>
          </p:cNvSpPr>
          <p:nvPr>
            <p:ph idx="1"/>
          </p:nvPr>
        </p:nvSpPr>
        <p:spPr>
          <a:xfrm>
            <a:off x="2771800" y="836712"/>
            <a:ext cx="6192688" cy="590465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uk-UA" b="1" dirty="0" smtClean="0">
                <a:solidFill>
                  <a:schemeClr val="tx2"/>
                </a:solidFill>
              </a:rPr>
              <a:t>Білизна сантехніка </a:t>
            </a:r>
          </a:p>
          <a:p>
            <a:pPr marL="0" indent="0">
              <a:buNone/>
            </a:pPr>
            <a:r>
              <a:rPr lang="uk-UA" b="1" dirty="0" smtClean="0">
                <a:solidFill>
                  <a:schemeClr val="tx2"/>
                </a:solidFill>
              </a:rPr>
              <a:t>(</a:t>
            </a:r>
            <a:r>
              <a:rPr lang="en-US" b="1" dirty="0" err="1" smtClean="0">
                <a:solidFill>
                  <a:schemeClr val="tx2"/>
                </a:solidFill>
              </a:rPr>
              <a:t>Bilysna</a:t>
            </a:r>
            <a:r>
              <a:rPr lang="en-US" b="1" dirty="0" smtClean="0">
                <a:solidFill>
                  <a:schemeClr val="tx2"/>
                </a:solidFill>
              </a:rPr>
              <a:t> plumbing </a:t>
            </a:r>
            <a:r>
              <a:rPr lang="en-US" b="1" dirty="0" smtClean="0">
                <a:solidFill>
                  <a:schemeClr val="tx2"/>
                </a:solidFill>
              </a:rPr>
              <a:t>fixtures</a:t>
            </a:r>
            <a:r>
              <a:rPr lang="uk-UA" b="1" dirty="0" smtClean="0">
                <a:solidFill>
                  <a:schemeClr val="tx2"/>
                </a:solidFill>
              </a:rPr>
              <a:t>)</a:t>
            </a:r>
            <a:endParaRPr lang="uk-UA" b="1" dirty="0" smtClean="0">
              <a:solidFill>
                <a:schemeClr val="tx2"/>
              </a:solidFill>
            </a:endParaRPr>
          </a:p>
          <a:p>
            <a:pPr>
              <a:buFont typeface="Wingdings" pitchFamily="2" charset="2"/>
              <a:buChar char="§"/>
            </a:pPr>
            <a:r>
              <a:rPr lang="uk-UA" sz="2600" dirty="0" smtClean="0"/>
              <a:t>Готовий засіб на основі фосфорної кислоти для очищення санітарно-технічного обладнання</a:t>
            </a:r>
          </a:p>
          <a:p>
            <a:pPr>
              <a:buFont typeface="Wingdings" pitchFamily="2" charset="2"/>
              <a:buChar char="§"/>
            </a:pPr>
            <a:r>
              <a:rPr lang="uk-UA" sz="2600" dirty="0" smtClean="0"/>
              <a:t>Якісно видаляє сечовий камінь, наліт відкладень солей жорсткості води та бруд;</a:t>
            </a:r>
          </a:p>
          <a:p>
            <a:pPr>
              <a:buFont typeface="Wingdings" pitchFamily="2" charset="2"/>
              <a:buChar char="§"/>
            </a:pPr>
            <a:r>
              <a:rPr lang="uk-UA" sz="2600" dirty="0" smtClean="0"/>
              <a:t>Запобігає виникненню патогенних мікроорганізмів на поверхні та під обідком унітазу;</a:t>
            </a:r>
          </a:p>
          <a:p>
            <a:pPr>
              <a:buFont typeface="Wingdings" pitchFamily="2" charset="2"/>
              <a:buChar char="§"/>
            </a:pPr>
            <a:r>
              <a:rPr lang="uk-UA" sz="2600" dirty="0" smtClean="0"/>
              <a:t>Забезпечує чистоту та свіжість </a:t>
            </a:r>
            <a:r>
              <a:rPr lang="uk-UA" sz="2600" dirty="0" smtClean="0"/>
              <a:t>надовго</a:t>
            </a:r>
            <a:r>
              <a:rPr lang="uk-UA" sz="2600" dirty="0" smtClean="0"/>
              <a:t>;</a:t>
            </a:r>
          </a:p>
          <a:p>
            <a:pPr>
              <a:buFont typeface="Wingdings" pitchFamily="2" charset="2"/>
              <a:buChar char="§"/>
            </a:pPr>
            <a:r>
              <a:rPr lang="uk-UA" sz="2600" dirty="0" smtClean="0"/>
              <a:t>Флакон 1000 </a:t>
            </a:r>
            <a:r>
              <a:rPr lang="uk-UA" sz="2600" dirty="0" err="1" smtClean="0"/>
              <a:t>мл</a:t>
            </a:r>
            <a:r>
              <a:rPr lang="uk-UA" sz="2600" dirty="0" smtClean="0"/>
              <a:t>, 450 </a:t>
            </a:r>
            <a:r>
              <a:rPr lang="uk-UA" sz="2600" dirty="0" err="1" smtClean="0"/>
              <a:t>мл</a:t>
            </a:r>
            <a:r>
              <a:rPr lang="uk-UA" sz="2600" dirty="0" smtClean="0"/>
              <a:t>, каністра 5 л.</a:t>
            </a: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07" t="11837" r="26213" b="8151"/>
          <a:stretch/>
        </p:blipFill>
        <p:spPr>
          <a:xfrm>
            <a:off x="296005" y="1116201"/>
            <a:ext cx="1042540" cy="2583184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34" t="4355" r="26924"/>
          <a:stretch/>
        </p:blipFill>
        <p:spPr>
          <a:xfrm>
            <a:off x="1475656" y="1702128"/>
            <a:ext cx="669381" cy="2153105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23" t="3555" r="35701" b="-285"/>
          <a:stretch/>
        </p:blipFill>
        <p:spPr>
          <a:xfrm>
            <a:off x="296005" y="3754124"/>
            <a:ext cx="2085079" cy="3103876"/>
          </a:xfrm>
          <a:prstGeom prst="rect">
            <a:avLst/>
          </a:prstGeom>
        </p:spPr>
      </p:pic>
      <p:sp>
        <p:nvSpPr>
          <p:cNvPr id="11" name="Заголовок 1"/>
          <p:cNvSpPr>
            <a:spLocks noGrp="1"/>
          </p:cNvSpPr>
          <p:nvPr>
            <p:ph type="title"/>
          </p:nvPr>
        </p:nvSpPr>
        <p:spPr>
          <a:xfrm>
            <a:off x="1979712" y="0"/>
            <a:ext cx="6851104" cy="836712"/>
          </a:xfrm>
        </p:spPr>
        <p:txBody>
          <a:bodyPr>
            <a:noAutofit/>
          </a:bodyPr>
          <a:lstStyle/>
          <a:p>
            <a:r>
              <a:rPr lang="uk-UA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</a:t>
            </a:r>
            <a:r>
              <a:rPr lang="uk-UA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асіб для очищення унітазів</a:t>
            </a:r>
            <a:endParaRPr lang="ru-RU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532" y="11861"/>
            <a:ext cx="1116013" cy="1931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42314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846266" y="116632"/>
            <a:ext cx="7148162" cy="1008112"/>
          </a:xfrm>
        </p:spPr>
        <p:txBody>
          <a:bodyPr>
            <a:noAutofit/>
          </a:bodyPr>
          <a:lstStyle/>
          <a:p>
            <a:r>
              <a:rPr lang="uk-UA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Засіб для професійного очищення </a:t>
            </a:r>
            <a:r>
              <a:rPr lang="uk-UA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каналізаційних </a:t>
            </a:r>
            <a:r>
              <a:rPr lang="uk-UA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труб та сифонів</a:t>
            </a:r>
            <a:endParaRPr lang="ru-RU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2483768" y="1340769"/>
            <a:ext cx="6203032" cy="5184575"/>
          </a:xfrm>
        </p:spPr>
        <p:txBody>
          <a:bodyPr>
            <a:noAutofit/>
          </a:bodyPr>
          <a:lstStyle/>
          <a:p>
            <a:pPr marL="0" indent="0">
              <a:lnSpc>
                <a:spcPct val="80000"/>
              </a:lnSpc>
              <a:buNone/>
            </a:pPr>
            <a:r>
              <a:rPr lang="uk-UA" b="1" dirty="0" smtClean="0">
                <a:solidFill>
                  <a:schemeClr val="tx2"/>
                </a:solidFill>
              </a:rPr>
              <a:t>Білизна трубоочисник </a:t>
            </a:r>
            <a:endParaRPr lang="en-US" b="1" dirty="0" smtClean="0">
              <a:solidFill>
                <a:schemeClr val="tx2"/>
              </a:solidFill>
            </a:endParaRPr>
          </a:p>
          <a:p>
            <a:pPr marL="0" indent="0">
              <a:lnSpc>
                <a:spcPct val="80000"/>
              </a:lnSpc>
              <a:buNone/>
            </a:pPr>
            <a:r>
              <a:rPr lang="uk-UA" b="1" dirty="0" smtClean="0">
                <a:solidFill>
                  <a:schemeClr val="tx2"/>
                </a:solidFill>
              </a:rPr>
              <a:t>(</a:t>
            </a:r>
            <a:r>
              <a:rPr lang="en-US" b="1" dirty="0" err="1" smtClean="0">
                <a:solidFill>
                  <a:schemeClr val="tx2"/>
                </a:solidFill>
              </a:rPr>
              <a:t>Bilysna</a:t>
            </a:r>
            <a:r>
              <a:rPr lang="en-US" b="1" dirty="0" smtClean="0">
                <a:solidFill>
                  <a:schemeClr val="tx2"/>
                </a:solidFill>
              </a:rPr>
              <a:t> tube cleaner)</a:t>
            </a:r>
          </a:p>
          <a:p>
            <a:pPr>
              <a:lnSpc>
                <a:spcPct val="80000"/>
              </a:lnSpc>
              <a:buFont typeface="Wingdings" pitchFamily="2" charset="2"/>
              <a:buChar char="§"/>
            </a:pPr>
            <a:r>
              <a:rPr lang="uk-UA" sz="2800" dirty="0" smtClean="0"/>
              <a:t>Усуває </a:t>
            </a:r>
            <a:r>
              <a:rPr lang="uk-UA" sz="2800" dirty="0"/>
              <a:t>сильні засмічення в трубах та сифонах;</a:t>
            </a:r>
          </a:p>
          <a:p>
            <a:pPr>
              <a:lnSpc>
                <a:spcPct val="80000"/>
              </a:lnSpc>
              <a:buFont typeface="Wingdings" pitchFamily="2" charset="2"/>
              <a:buChar char="§"/>
            </a:pPr>
            <a:r>
              <a:rPr lang="uk-UA" sz="2800" dirty="0"/>
              <a:t>Швидко розчиняє органічні речовини такі як волосся та жир;</a:t>
            </a:r>
          </a:p>
          <a:p>
            <a:pPr>
              <a:lnSpc>
                <a:spcPct val="80000"/>
              </a:lnSpc>
              <a:buFont typeface="Wingdings" pitchFamily="2" charset="2"/>
              <a:buChar char="§"/>
            </a:pPr>
            <a:r>
              <a:rPr lang="uk-UA" sz="2800" dirty="0"/>
              <a:t>Ідеально підходить для всіх видів металевих та пластикових труб;</a:t>
            </a:r>
          </a:p>
          <a:p>
            <a:pPr>
              <a:lnSpc>
                <a:spcPct val="80000"/>
              </a:lnSpc>
              <a:buFont typeface="Wingdings" pitchFamily="2" charset="2"/>
              <a:buChar char="§"/>
            </a:pPr>
            <a:r>
              <a:rPr lang="uk-UA" sz="2800" dirty="0"/>
              <a:t>Густа структура дозволяє засобу проникати в трубу навіть при наявності води в </a:t>
            </a:r>
            <a:r>
              <a:rPr lang="uk-UA" sz="2800" dirty="0" smtClean="0"/>
              <a:t>раковині;</a:t>
            </a:r>
          </a:p>
          <a:p>
            <a:pPr>
              <a:lnSpc>
                <a:spcPct val="80000"/>
              </a:lnSpc>
              <a:buFont typeface="Wingdings" pitchFamily="2" charset="2"/>
              <a:buChar char="§"/>
            </a:pPr>
            <a:r>
              <a:rPr lang="uk-UA" sz="2800" dirty="0" smtClean="0"/>
              <a:t>Флакон 1000 </a:t>
            </a:r>
            <a:r>
              <a:rPr lang="uk-UA" sz="2800" dirty="0" err="1" smtClean="0"/>
              <a:t>мл</a:t>
            </a:r>
            <a:r>
              <a:rPr lang="uk-UA" sz="2800" dirty="0" smtClean="0"/>
              <a:t>, каністра 5 л.</a:t>
            </a:r>
            <a:endParaRPr lang="uk-UA" sz="2800" dirty="0" smtClean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65" t="12784" r="24223" b="10019"/>
          <a:stretch/>
        </p:blipFill>
        <p:spPr>
          <a:xfrm>
            <a:off x="611560" y="1351266"/>
            <a:ext cx="1016823" cy="2181069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49" t="3981" r="35607"/>
          <a:stretch/>
        </p:blipFill>
        <p:spPr>
          <a:xfrm>
            <a:off x="87370" y="3612578"/>
            <a:ext cx="2180374" cy="3054766"/>
          </a:xfrm>
          <a:prstGeom prst="rect">
            <a:avLst/>
          </a:prstGeom>
        </p:spPr>
      </p:pic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136" y="188639"/>
            <a:ext cx="1042987" cy="1895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22668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370</TotalTime>
  <Words>887</Words>
  <Application>Microsoft Office PowerPoint</Application>
  <PresentationFormat>Экран (4:3)</PresentationFormat>
  <Paragraphs>110</Paragraphs>
  <Slides>15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16" baseType="lpstr">
      <vt:lpstr>Тема Office</vt:lpstr>
      <vt:lpstr>Презентация PowerPoint</vt:lpstr>
      <vt:lpstr>Відповідно до Наказу МОЗ України від 04.04.2012 року № 236 «Про організацію контролю та профілактики післяопераційних гнійно-запальних інфекцій, спричинених мікроорганізмами, резистентними до дії антимікробних препаратів»</vt:lpstr>
      <vt:lpstr>Використання непрофесійних засобів для миття</vt:lpstr>
      <vt:lpstr>Миття керамічних поверхонь</vt:lpstr>
      <vt:lpstr>Миття ламінату, лінолеуму  та інших поверхонь в лікарні</vt:lpstr>
      <vt:lpstr>Миття вікон та скляних поверхонь</vt:lpstr>
      <vt:lpstr>Концентрований засіб для ручного миття каструль, сковорід, скляного посуду</vt:lpstr>
      <vt:lpstr>Засіб для очищення унітазів</vt:lpstr>
      <vt:lpstr>Засіб для професійного очищення каналізаційних труб та сифонів</vt:lpstr>
      <vt:lpstr>Готовий засіб для очищення повітря від неприємних запахів </vt:lpstr>
      <vt:lpstr>Концентрат для видалення солей жорсткості під час автоматичного миття посуду</vt:lpstr>
      <vt:lpstr>Концентрат для миття посуду в автоматичних машинах</vt:lpstr>
      <vt:lpstr>М’який миючий засіб у вигляді концентрату для прання лікарняної білизни</vt:lpstr>
      <vt:lpstr>Концентрований засіб для посилення прання (відбілювання) лікарняної білизни</vt:lpstr>
      <vt:lpstr>М'який концентрат для пом’якшення тканини спеціально розроблений для використання у спеціалізованих пральнях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Функційність лінійки «Білизна»  в системі лікарняної гігієни</dc:title>
  <dc:creator>Boryshkevich</dc:creator>
  <cp:lastModifiedBy>Boryshkevich</cp:lastModifiedBy>
  <cp:revision>27</cp:revision>
  <dcterms:created xsi:type="dcterms:W3CDTF">2014-12-05T12:36:10Z</dcterms:created>
  <dcterms:modified xsi:type="dcterms:W3CDTF">2014-12-08T11:35:50Z</dcterms:modified>
</cp:coreProperties>
</file>